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64" r:id="rId4"/>
    <p:sldId id="265" r:id="rId5"/>
    <p:sldId id="266" r:id="rId6"/>
    <p:sldId id="267" r:id="rId7"/>
    <p:sldId id="268" r:id="rId8"/>
    <p:sldId id="269" r:id="rId9"/>
    <p:sldId id="257" r:id="rId10"/>
    <p:sldId id="259" r:id="rId11"/>
    <p:sldId id="258" r:id="rId12"/>
    <p:sldId id="261" r:id="rId13"/>
    <p:sldId id="260" r:id="rId14"/>
    <p:sldId id="262" r:id="rId15"/>
    <p:sldId id="263" r:id="rId16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8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1408-A110-2040-BDA7-B9DD2916B149}" type="datetimeFigureOut">
              <a:rPr lang="nl-NL" smtClean="0"/>
              <a:t>30-08-22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5607-322E-6D4C-B3FA-930A441A99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919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1408-A110-2040-BDA7-B9DD2916B149}" type="datetimeFigureOut">
              <a:rPr lang="nl-NL" smtClean="0"/>
              <a:t>30-08-22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5607-322E-6D4C-B3FA-930A441A99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191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1408-A110-2040-BDA7-B9DD2916B149}" type="datetimeFigureOut">
              <a:rPr lang="nl-NL" smtClean="0"/>
              <a:t>30-08-22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5607-322E-6D4C-B3FA-930A441A99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9284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Dianumm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0834329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05 09 06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32FA1-960F-124D-AB6E-E5B6ABDD7FC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3603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én kolom teks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D0A55526-4790-4D3D-AD3D-7B7B48C7DD3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4465" y="1634071"/>
            <a:ext cx="8495070" cy="415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D51E667-F178-4FC4-BC78-17258BAD014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13718F-01F2-42FA-8BC0-FA027F8C1B4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C477B118-C513-4EDA-8AD0-8A30932F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8502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1408-A110-2040-BDA7-B9DD2916B149}" type="datetimeFigureOut">
              <a:rPr lang="nl-NL" smtClean="0"/>
              <a:t>30-08-22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5607-322E-6D4C-B3FA-930A441A99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62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1408-A110-2040-BDA7-B9DD2916B149}" type="datetimeFigureOut">
              <a:rPr lang="nl-NL" smtClean="0"/>
              <a:t>30-08-22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5607-322E-6D4C-B3FA-930A441A99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404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1408-A110-2040-BDA7-B9DD2916B149}" type="datetimeFigureOut">
              <a:rPr lang="nl-NL" smtClean="0"/>
              <a:t>30-08-22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5607-322E-6D4C-B3FA-930A441A99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904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1408-A110-2040-BDA7-B9DD2916B149}" type="datetimeFigureOut">
              <a:rPr lang="nl-NL" smtClean="0"/>
              <a:t>30-08-22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5607-322E-6D4C-B3FA-930A441A99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9272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1408-A110-2040-BDA7-B9DD2916B149}" type="datetimeFigureOut">
              <a:rPr lang="nl-NL" smtClean="0"/>
              <a:t>30-08-22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5607-322E-6D4C-B3FA-930A441A99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1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1408-A110-2040-BDA7-B9DD2916B149}" type="datetimeFigureOut">
              <a:rPr lang="nl-NL" smtClean="0"/>
              <a:t>30-08-22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5607-322E-6D4C-B3FA-930A441A99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718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1408-A110-2040-BDA7-B9DD2916B149}" type="datetimeFigureOut">
              <a:rPr lang="nl-NL" smtClean="0"/>
              <a:t>30-08-22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5607-322E-6D4C-B3FA-930A441A99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347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1408-A110-2040-BDA7-B9DD2916B149}" type="datetimeFigureOut">
              <a:rPr lang="nl-NL" smtClean="0"/>
              <a:t>30-08-22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5607-322E-6D4C-B3FA-930A441A99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002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F1408-A110-2040-BDA7-B9DD2916B149}" type="datetimeFigureOut">
              <a:rPr lang="nl-NL" smtClean="0"/>
              <a:t>30-08-22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C5607-322E-6D4C-B3FA-930A441A99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57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www.basisvers.nl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google.nl/imgres?imgurl=http://www.webklik.nl/user_files/2010_07/152021/yoga.jpg&amp;imgrefurl=http://yogalinda.webklik.nl/&amp;usg=__Q3ASpNYYb-aNkd0A0kP_W8qQWFY=&amp;h=793&amp;w=800&amp;sz=86&amp;hl=nl&amp;start=14&amp;zoom=1&amp;tbnid=_6hXx0khk4pzxM:&amp;tbnh=142&amp;tbnw=143&amp;ei=EdPpT9zqCcbs-gag65XfDg&amp;prev=/search?q=yoga&amp;um=1&amp;hl=nl&amp;sa=X&amp;gbv=2&amp;tbs=itp:clipart&amp;tbm=isch&amp;um=1&amp;itbs=1" TargetMode="External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2000" y="1126068"/>
            <a:ext cx="7696200" cy="1625600"/>
          </a:xfrm>
        </p:spPr>
        <p:txBody>
          <a:bodyPr/>
          <a:lstStyle/>
          <a:p>
            <a:r>
              <a:rPr lang="nl-NL" dirty="0" smtClean="0"/>
              <a:t>Basis-VERS	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270000" y="2540000"/>
            <a:ext cx="6502400" cy="3098800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10 lessen van 2,5 uur</a:t>
            </a:r>
          </a:p>
          <a:p>
            <a:r>
              <a:rPr lang="nl-NL" dirty="0" smtClean="0"/>
              <a:t>1 </a:t>
            </a:r>
            <a:r>
              <a:rPr lang="nl-NL" dirty="0" err="1" smtClean="0"/>
              <a:t>steungroepbijeenkomst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Les 2 en Les 7 kun je in 2 keer doen (dan worden het dus 12 keer)</a:t>
            </a:r>
          </a:p>
          <a:p>
            <a:r>
              <a:rPr lang="nl-NL" dirty="0" smtClean="0"/>
              <a:t>Je kunt voor bepaalde doelgroepen ook alle lessen 2 keer doen en wat korter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1879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667"/>
            <a:ext cx="9144000" cy="67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017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05 09 06</a:t>
            </a:r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nl-NL" smtClean="0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nl-NL" sz="2800" smtClean="0"/>
          </a:p>
        </p:txBody>
      </p:sp>
      <p:sp>
        <p:nvSpPr>
          <p:cNvPr id="168967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nl-NL" sz="2800" smtClean="0"/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498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/>
              <a:t>05 09 06</a:t>
            </a:r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nl-NL" smtClean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nl-NL" dirty="0" smtClean="0"/>
          </a:p>
        </p:txBody>
      </p:sp>
      <p:pic>
        <p:nvPicPr>
          <p:cNvPr id="18436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737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820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0"/>
            <a:ext cx="810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1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 smtClean="0"/>
              <a:t>05 09 06</a:t>
            </a:r>
            <a:endParaRPr lang="nl-NL"/>
          </a:p>
        </p:txBody>
      </p:sp>
      <p:pic>
        <p:nvPicPr>
          <p:cNvPr id="6" name="Tijdelijke aanduiding voor inhoud 5" descr="Situatiepan Basis-VERS 1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7" t="3800" r="6578"/>
          <a:stretch/>
        </p:blipFill>
        <p:spPr>
          <a:xfrm>
            <a:off x="-252413" y="-1588"/>
            <a:ext cx="9396413" cy="6858001"/>
          </a:xfrm>
        </p:spPr>
      </p:pic>
    </p:spTree>
    <p:extLst>
      <p:ext uri="{BB962C8B-B14F-4D97-AF65-F5344CB8AC3E}">
        <p14:creationId xmlns:p14="http://schemas.microsoft.com/office/powerpoint/2010/main" val="52676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300"/>
            <a:ext cx="9144000" cy="637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1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72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3"/>
          </p:nvPr>
        </p:nvSpPr>
        <p:spPr>
          <a:xfrm>
            <a:off x="142546" y="1634070"/>
            <a:ext cx="9001454" cy="475420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nl-NL" dirty="0" smtClean="0">
                <a:hlinkClick r:id="rId2"/>
              </a:rPr>
              <a:t>Bestanden bij de training:</a:t>
            </a:r>
          </a:p>
          <a:p>
            <a:pPr algn="ctr"/>
            <a:endParaRPr lang="nl-NL" dirty="0">
              <a:hlinkClick r:id="rId2"/>
            </a:endParaRPr>
          </a:p>
          <a:p>
            <a:pPr algn="ctr"/>
            <a:r>
              <a:rPr lang="nl-NL" sz="2400" dirty="0" smtClean="0">
                <a:hlinkClick r:id="rId2"/>
              </a:rPr>
              <a:t>www.basisvers.nl</a:t>
            </a:r>
            <a:endParaRPr lang="nl-NL" sz="2400" dirty="0" smtClean="0"/>
          </a:p>
          <a:p>
            <a:endParaRPr lang="nl-NL" dirty="0"/>
          </a:p>
          <a:p>
            <a:r>
              <a:rPr lang="nl-NL" dirty="0" smtClean="0"/>
              <a:t>Gebruikersnaam: </a:t>
            </a:r>
            <a:r>
              <a:rPr lang="nl-NL" dirty="0" smtClean="0">
                <a:latin typeface="Courier (W1)" pitchFamily="49" charset="0"/>
              </a:rPr>
              <a:t>basisvers</a:t>
            </a:r>
            <a:endParaRPr lang="nl-NL" dirty="0" smtClean="0"/>
          </a:p>
          <a:p>
            <a:r>
              <a:rPr lang="nl-NL" dirty="0" smtClean="0"/>
              <a:t>Wachtwoord:	 </a:t>
            </a:r>
            <a:r>
              <a:rPr lang="nl-NL" sz="2800" dirty="0" smtClean="0">
                <a:latin typeface="Courier (W1)" pitchFamily="49" charset="0"/>
              </a:rPr>
              <a:t>Ik kan mijn emoties hanteren 123!</a:t>
            </a:r>
          </a:p>
          <a:p>
            <a:pPr marL="0" indent="0">
              <a:buNone/>
            </a:pPr>
            <a:endParaRPr lang="nl-NL" sz="2800" dirty="0" smtClean="0">
              <a:latin typeface="Courier (W1)" pitchFamily="49" charset="0"/>
            </a:endParaRPr>
          </a:p>
          <a:p>
            <a:r>
              <a:rPr lang="nl-NL" sz="2800" dirty="0" smtClean="0">
                <a:latin typeface="Courier (W1)" pitchFamily="49" charset="0"/>
              </a:rPr>
              <a:t>Alle benodigde werkbladen zitten in de les. Achterin zitten ze ook. Er zit een mapje voor </a:t>
            </a:r>
            <a:r>
              <a:rPr lang="nl-NL" sz="2800" dirty="0" err="1" smtClean="0">
                <a:latin typeface="Courier (W1)" pitchFamily="49" charset="0"/>
              </a:rPr>
              <a:t>steungroepleden</a:t>
            </a:r>
            <a:r>
              <a:rPr lang="nl-NL" sz="2800" dirty="0" smtClean="0">
                <a:latin typeface="Courier (W1)" pitchFamily="49" charset="0"/>
              </a:rPr>
              <a:t> achter in de map. </a:t>
            </a:r>
          </a:p>
          <a:p>
            <a:r>
              <a:rPr lang="nl-NL" sz="2800" dirty="0" smtClean="0">
                <a:latin typeface="Courier (W1)" pitchFamily="49" charset="0"/>
              </a:rPr>
              <a:t>Voor behandelaren: Er zit voor in de </a:t>
            </a:r>
            <a:r>
              <a:rPr lang="nl-NL" sz="2800" dirty="0" err="1" smtClean="0">
                <a:latin typeface="Courier (W1)" pitchFamily="49" charset="0"/>
              </a:rPr>
              <a:t>behandelaarsmap</a:t>
            </a:r>
            <a:r>
              <a:rPr lang="nl-NL" sz="2800" dirty="0" smtClean="0">
                <a:latin typeface="Courier (W1)" pitchFamily="49" charset="0"/>
              </a:rPr>
              <a:t> een voorlichtingsfolder, intake- en evaluatieformat.</a:t>
            </a:r>
            <a:endParaRPr lang="nl-NL" sz="2800" dirty="0">
              <a:latin typeface="Courier (W1)" pitchFamily="49" charset="0"/>
            </a:endParaRPr>
          </a:p>
          <a:p>
            <a:pPr marL="0" indent="0">
              <a:buNone/>
            </a:pPr>
            <a:endParaRPr lang="nl-NL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Website Basis </a:t>
            </a:r>
            <a:r>
              <a:rPr lang="nl-NL" dirty="0" smtClean="0">
                <a:solidFill>
                  <a:schemeClr val="tx1"/>
                </a:solidFill>
              </a:rPr>
              <a:t>VERS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27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tap 1: Besef van Kwetsbaarheid"/>
          <p:cNvSpPr>
            <a:spLocks noGrp="1"/>
          </p:cNvSpPr>
          <p:nvPr>
            <p:ph type="title" idx="4294967295"/>
          </p:nvPr>
        </p:nvSpPr>
        <p:spPr>
          <a:xfrm>
            <a:off x="0" y="520700"/>
            <a:ext cx="8532813" cy="8715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2100"/>
              </a:spcBef>
              <a:defRPr sz="3600"/>
            </a:lvl1pPr>
          </a:lstStyle>
          <a:p>
            <a:r>
              <a:rPr dirty="0" err="1">
                <a:solidFill>
                  <a:srgbClr val="FF0000"/>
                </a:solidFill>
              </a:rPr>
              <a:t>Stap</a:t>
            </a:r>
            <a:r>
              <a:rPr dirty="0">
                <a:solidFill>
                  <a:srgbClr val="FF0000"/>
                </a:solidFill>
              </a:rPr>
              <a:t> 1: </a:t>
            </a:r>
            <a:r>
              <a:rPr dirty="0" err="1">
                <a:solidFill>
                  <a:srgbClr val="FF0000"/>
                </a:solidFill>
              </a:rPr>
              <a:t>Besef</a:t>
            </a:r>
            <a:r>
              <a:rPr dirty="0">
                <a:solidFill>
                  <a:srgbClr val="FF0000"/>
                </a:solidFill>
              </a:rPr>
              <a:t> van </a:t>
            </a:r>
            <a:r>
              <a:rPr dirty="0" err="1">
                <a:solidFill>
                  <a:srgbClr val="FF0000"/>
                </a:solidFill>
              </a:rPr>
              <a:t>Kwetsbaarheid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07" name="Er is een biologische kwetsbaarheid…"/>
          <p:cNvSpPr>
            <a:spLocks noGrp="1"/>
          </p:cNvSpPr>
          <p:nvPr>
            <p:ph type="body" idx="4294967295"/>
          </p:nvPr>
        </p:nvSpPr>
        <p:spPr>
          <a:xfrm>
            <a:off x="0" y="1800225"/>
            <a:ext cx="8712200" cy="47974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SzPct val="100000"/>
              <a:defRPr sz="2800" b="0"/>
            </a:pPr>
            <a:r>
              <a:rPr sz="2400" dirty="0" err="1"/>
              <a:t>Er</a:t>
            </a:r>
            <a:r>
              <a:rPr sz="2400" dirty="0"/>
              <a:t> is </a:t>
            </a:r>
            <a:r>
              <a:rPr sz="2400" dirty="0" err="1"/>
              <a:t>een</a:t>
            </a:r>
            <a:r>
              <a:rPr sz="2400" dirty="0"/>
              <a:t> </a:t>
            </a:r>
            <a:r>
              <a:rPr sz="2400" dirty="0" err="1"/>
              <a:t>biologische</a:t>
            </a:r>
            <a:r>
              <a:rPr sz="2400" dirty="0"/>
              <a:t> </a:t>
            </a:r>
            <a:r>
              <a:rPr sz="2400" dirty="0" err="1"/>
              <a:t>kwetsbaarheid</a:t>
            </a:r>
            <a:r>
              <a:rPr sz="2400" dirty="0"/>
              <a:t>  </a:t>
            </a:r>
            <a:endParaRPr lang="nl-NL" sz="2400" dirty="0"/>
          </a:p>
          <a:p>
            <a:pPr>
              <a:spcBef>
                <a:spcPts val="600"/>
              </a:spcBef>
              <a:buSzPct val="100000"/>
              <a:defRPr sz="2800" b="0"/>
            </a:pPr>
            <a:r>
              <a:rPr sz="2400" dirty="0" err="1"/>
              <a:t>Emoties</a:t>
            </a:r>
            <a:r>
              <a:rPr sz="2400" dirty="0"/>
              <a:t> </a:t>
            </a:r>
            <a:r>
              <a:rPr sz="2400" dirty="0" err="1"/>
              <a:t>lopen</a:t>
            </a:r>
            <a:r>
              <a:rPr sz="2400" dirty="0"/>
              <a:t> </a:t>
            </a:r>
            <a:r>
              <a:rPr sz="2400" dirty="0" err="1"/>
              <a:t>snel</a:t>
            </a:r>
            <a:r>
              <a:rPr sz="2400" dirty="0"/>
              <a:t> op, het </a:t>
            </a:r>
            <a:r>
              <a:rPr sz="2400" dirty="0" err="1"/>
              <a:t>duurt</a:t>
            </a:r>
            <a:r>
              <a:rPr sz="2400" dirty="0"/>
              <a:t> </a:t>
            </a:r>
            <a:r>
              <a:rPr sz="2400" dirty="0" err="1"/>
              <a:t>lang</a:t>
            </a:r>
            <a:r>
              <a:rPr sz="2400" dirty="0"/>
              <a:t> </a:t>
            </a:r>
            <a:r>
              <a:rPr sz="2400" dirty="0" err="1"/>
              <a:t>voor</a:t>
            </a:r>
            <a:r>
              <a:rPr sz="2400" dirty="0"/>
              <a:t> </a:t>
            </a:r>
            <a:r>
              <a:rPr sz="2400" dirty="0" err="1"/>
              <a:t>ze</a:t>
            </a:r>
            <a:r>
              <a:rPr sz="2400" dirty="0"/>
              <a:t> </a:t>
            </a:r>
            <a:r>
              <a:rPr sz="2400" dirty="0" err="1"/>
              <a:t>weer</a:t>
            </a:r>
            <a:r>
              <a:rPr sz="2400" dirty="0"/>
              <a:t> tot rust </a:t>
            </a:r>
            <a:r>
              <a:rPr sz="2400" dirty="0" err="1"/>
              <a:t>komen</a:t>
            </a:r>
            <a:r>
              <a:rPr sz="2400" dirty="0"/>
              <a:t> </a:t>
            </a:r>
            <a:r>
              <a:rPr sz="2400" dirty="0" err="1"/>
              <a:t>en</a:t>
            </a:r>
            <a:r>
              <a:rPr sz="2400" dirty="0"/>
              <a:t> </a:t>
            </a:r>
            <a:r>
              <a:rPr sz="2400" dirty="0" err="1"/>
              <a:t>daardoor</a:t>
            </a:r>
            <a:r>
              <a:rPr sz="2400" dirty="0"/>
              <a:t> </a:t>
            </a:r>
            <a:r>
              <a:rPr sz="2400" dirty="0" err="1"/>
              <a:t>stapelen</a:t>
            </a:r>
            <a:r>
              <a:rPr sz="2400" dirty="0"/>
              <a:t> </a:t>
            </a:r>
            <a:r>
              <a:rPr sz="2400" dirty="0" err="1"/>
              <a:t>ze</a:t>
            </a:r>
            <a:endParaRPr sz="2400" dirty="0"/>
          </a:p>
          <a:p>
            <a:pPr>
              <a:spcBef>
                <a:spcPts val="600"/>
              </a:spcBef>
              <a:buSzPct val="100000"/>
              <a:defRPr sz="2800" b="0"/>
            </a:pPr>
            <a:r>
              <a:rPr sz="2400" dirty="0" err="1"/>
              <a:t>Disfunctionele</a:t>
            </a:r>
            <a:r>
              <a:rPr sz="2400" dirty="0"/>
              <a:t> Schema’s </a:t>
            </a:r>
            <a:r>
              <a:rPr sz="2400" dirty="0" err="1"/>
              <a:t>triggeren</a:t>
            </a:r>
            <a:r>
              <a:rPr sz="2400" dirty="0"/>
              <a:t> de </a:t>
            </a:r>
            <a:r>
              <a:rPr sz="2400" dirty="0" err="1"/>
              <a:t>heftige</a:t>
            </a:r>
            <a:r>
              <a:rPr sz="2400" dirty="0"/>
              <a:t> </a:t>
            </a:r>
            <a:r>
              <a:rPr sz="2400" dirty="0" err="1"/>
              <a:t>emoties</a:t>
            </a:r>
            <a:endParaRPr sz="2400" dirty="0"/>
          </a:p>
          <a:p>
            <a:pPr>
              <a:spcBef>
                <a:spcPts val="600"/>
              </a:spcBef>
              <a:buSzPct val="100000"/>
              <a:defRPr sz="2800" b="0"/>
            </a:pPr>
            <a:r>
              <a:rPr sz="2400" dirty="0"/>
              <a:t>Het </a:t>
            </a:r>
            <a:r>
              <a:rPr sz="2400" dirty="0" err="1"/>
              <a:t>gebruik</a:t>
            </a:r>
            <a:r>
              <a:rPr sz="2400" dirty="0"/>
              <a:t> van de </a:t>
            </a:r>
            <a:r>
              <a:rPr sz="2400" dirty="0" err="1"/>
              <a:t>Emotie</a:t>
            </a:r>
            <a:r>
              <a:rPr sz="2400" dirty="0"/>
              <a:t> </a:t>
            </a:r>
            <a:r>
              <a:rPr sz="2400" dirty="0" err="1"/>
              <a:t>Intensiteit</a:t>
            </a:r>
            <a:r>
              <a:rPr sz="2400" dirty="0"/>
              <a:t> </a:t>
            </a:r>
            <a:r>
              <a:rPr sz="2400" dirty="0" err="1"/>
              <a:t>Schaal</a:t>
            </a:r>
            <a:r>
              <a:rPr sz="2400" dirty="0"/>
              <a:t> </a:t>
            </a:r>
            <a:r>
              <a:rPr sz="2400" dirty="0" err="1"/>
              <a:t>bevordert</a:t>
            </a:r>
            <a:r>
              <a:rPr sz="2400" dirty="0"/>
              <a:t> </a:t>
            </a:r>
            <a:r>
              <a:rPr sz="2400" dirty="0" err="1"/>
              <a:t>bewustwording</a:t>
            </a:r>
            <a:r>
              <a:rPr sz="2400" dirty="0"/>
              <a:t> en </a:t>
            </a:r>
            <a:r>
              <a:rPr sz="2400" dirty="0" err="1"/>
              <a:t>tijdig</a:t>
            </a:r>
            <a:r>
              <a:rPr sz="2400" dirty="0"/>
              <a:t> </a:t>
            </a:r>
            <a:r>
              <a:rPr sz="2400" dirty="0" err="1"/>
              <a:t>emoties</a:t>
            </a:r>
            <a:r>
              <a:rPr sz="2400" dirty="0"/>
              <a:t> </a:t>
            </a:r>
            <a:r>
              <a:rPr lang="nl-NL" sz="2400" dirty="0"/>
              <a:t>leren</a:t>
            </a:r>
            <a:r>
              <a:rPr sz="2400" dirty="0"/>
              <a:t> </a:t>
            </a:r>
            <a:r>
              <a:rPr sz="2400" dirty="0" err="1"/>
              <a:t>hanteren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546743762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tap 2: 5 Emotieregulatie vaardigheden"/>
          <p:cNvSpPr>
            <a:spLocks noGrp="1"/>
          </p:cNvSpPr>
          <p:nvPr>
            <p:ph type="title" idx="4294967295"/>
          </p:nvPr>
        </p:nvSpPr>
        <p:spPr>
          <a:xfrm>
            <a:off x="434340" y="404813"/>
            <a:ext cx="8530273" cy="1162050"/>
          </a:xfrm>
          <a:prstGeom prst="rect">
            <a:avLst/>
          </a:prstGeom>
        </p:spPr>
        <p:txBody>
          <a:bodyPr lIns="45719" tIns="45719" rIns="45719" bIns="45719" anchor="ctr">
            <a:noAutofit/>
          </a:bodyPr>
          <a:lstStyle/>
          <a:p>
            <a:pPr algn="l">
              <a:spcBef>
                <a:spcPts val="1900"/>
              </a:spcBef>
              <a:defRPr sz="3200"/>
            </a:pPr>
            <a:r>
              <a:rPr sz="3600" dirty="0">
                <a:solidFill>
                  <a:srgbClr val="FF0000"/>
                </a:solidFill>
              </a:rPr>
              <a:t>Stap 2: </a:t>
            </a:r>
            <a:r>
              <a:rPr lang="nl-NL" sz="3600" dirty="0" smtClean="0">
                <a:solidFill>
                  <a:srgbClr val="FF0000"/>
                </a:solidFill>
              </a:rPr>
              <a:t>5 </a:t>
            </a:r>
            <a:r>
              <a:rPr sz="3600" dirty="0" err="1">
                <a:solidFill>
                  <a:srgbClr val="FF0000"/>
                </a:solidFill>
              </a:rPr>
              <a:t>Emotieregulatie</a:t>
            </a:r>
            <a:r>
              <a:rPr sz="3600" dirty="0">
                <a:solidFill>
                  <a:srgbClr val="FF0000"/>
                </a:solidFill>
              </a:rPr>
              <a:t> </a:t>
            </a:r>
            <a:r>
              <a:rPr sz="3600" dirty="0" err="1">
                <a:solidFill>
                  <a:srgbClr val="FF0000"/>
                </a:solidFill>
              </a:rPr>
              <a:t>vaardigheden</a:t>
            </a: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310" name="Afstand nemen en Observeren…"/>
          <p:cNvSpPr>
            <a:spLocks noGrp="1"/>
          </p:cNvSpPr>
          <p:nvPr>
            <p:ph type="body" idx="4294967295"/>
          </p:nvPr>
        </p:nvSpPr>
        <p:spPr>
          <a:xfrm>
            <a:off x="0" y="2039938"/>
            <a:ext cx="7705725" cy="4341812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/>
          <a:p>
            <a:pPr marL="914400" lvl="1" indent="-457200">
              <a:lnSpc>
                <a:spcPct val="80000"/>
              </a:lnSpc>
              <a:spcBef>
                <a:spcPts val="1600"/>
              </a:spcBef>
              <a:buAutoNum type="arabicPeriod"/>
              <a:defRPr sz="2800" b="0"/>
            </a:pPr>
            <a:r>
              <a:rPr dirty="0" err="1"/>
              <a:t>Afstand</a:t>
            </a:r>
            <a:r>
              <a:rPr dirty="0"/>
              <a:t> </a:t>
            </a:r>
            <a:r>
              <a:rPr dirty="0" err="1"/>
              <a:t>nemen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Observeren</a:t>
            </a:r>
            <a:endParaRPr dirty="0"/>
          </a:p>
          <a:p>
            <a:pPr marL="914400" lvl="1" indent="-457200">
              <a:lnSpc>
                <a:spcPct val="80000"/>
              </a:lnSpc>
              <a:spcBef>
                <a:spcPts val="1600"/>
              </a:spcBef>
              <a:buAutoNum type="arabicPeriod"/>
              <a:defRPr sz="2800" b="0"/>
            </a:pPr>
            <a:r>
              <a:rPr dirty="0" err="1"/>
              <a:t>Beschrijven</a:t>
            </a:r>
            <a:endParaRPr dirty="0"/>
          </a:p>
          <a:p>
            <a:pPr marL="914400" lvl="1" indent="-457200">
              <a:lnSpc>
                <a:spcPct val="80000"/>
              </a:lnSpc>
              <a:spcBef>
                <a:spcPts val="1600"/>
              </a:spcBef>
              <a:buAutoNum type="arabicPeriod"/>
              <a:defRPr sz="2800" b="0"/>
            </a:pPr>
            <a:r>
              <a:rPr dirty="0" err="1"/>
              <a:t>Uitdagen</a:t>
            </a:r>
            <a:r>
              <a:rPr dirty="0"/>
              <a:t> van </a:t>
            </a:r>
            <a:r>
              <a:rPr dirty="0" err="1"/>
              <a:t>gedachten</a:t>
            </a:r>
            <a:endParaRPr dirty="0"/>
          </a:p>
          <a:p>
            <a:pPr marL="914400" lvl="1" indent="-457200">
              <a:lnSpc>
                <a:spcPct val="80000"/>
              </a:lnSpc>
              <a:spcBef>
                <a:spcPts val="1600"/>
              </a:spcBef>
              <a:buAutoNum type="arabicPeriod"/>
              <a:defRPr sz="2800" b="0"/>
            </a:pPr>
            <a:r>
              <a:rPr dirty="0" err="1"/>
              <a:t>Aandacht</a:t>
            </a:r>
            <a:r>
              <a:rPr dirty="0"/>
              <a:t> </a:t>
            </a:r>
            <a:r>
              <a:rPr dirty="0" err="1"/>
              <a:t>verplaatsen</a:t>
            </a:r>
            <a:endParaRPr dirty="0"/>
          </a:p>
          <a:p>
            <a:pPr marL="914400" lvl="1" indent="-457200">
              <a:lnSpc>
                <a:spcPct val="80000"/>
              </a:lnSpc>
              <a:spcBef>
                <a:spcPts val="1600"/>
              </a:spcBef>
              <a:buAutoNum type="arabicPeriod"/>
              <a:defRPr sz="2800" b="0"/>
            </a:pPr>
            <a:r>
              <a:rPr dirty="0" err="1"/>
              <a:t>Problemen</a:t>
            </a:r>
            <a:r>
              <a:rPr dirty="0"/>
              <a:t> </a:t>
            </a:r>
            <a:r>
              <a:rPr dirty="0" err="1"/>
              <a:t>aanpakken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5125041"/>
      </p:ext>
    </p:extLst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tap 3: 9 Gedragsvaardigheden"/>
          <p:cNvSpPr>
            <a:spLocks noGrp="1"/>
          </p:cNvSpPr>
          <p:nvPr>
            <p:ph type="title" idx="4294967295"/>
          </p:nvPr>
        </p:nvSpPr>
        <p:spPr>
          <a:xfrm>
            <a:off x="122238" y="128601"/>
            <a:ext cx="9021762" cy="10770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2100"/>
              </a:spcBef>
              <a:defRPr sz="3600"/>
            </a:lvl1pPr>
          </a:lstStyle>
          <a:p>
            <a:r>
              <a:rPr dirty="0">
                <a:solidFill>
                  <a:srgbClr val="FF0000"/>
                </a:solidFill>
              </a:rPr>
              <a:t>Stap 3: 9 </a:t>
            </a:r>
            <a:r>
              <a:rPr dirty="0" smtClean="0">
                <a:solidFill>
                  <a:srgbClr val="FF0000"/>
                </a:solidFill>
              </a:rPr>
              <a:t>Gedragsvaardigheden</a:t>
            </a:r>
            <a:r>
              <a:rPr lang="nl-NL" dirty="0" smtClean="0">
                <a:solidFill>
                  <a:srgbClr val="FF0000"/>
                </a:solidFill>
              </a:rPr>
              <a:t> VERS I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13" name="Relatievaardigheden…"/>
          <p:cNvSpPr>
            <a:spLocks noGrp="1"/>
          </p:cNvSpPr>
          <p:nvPr>
            <p:ph type="body" idx="4294967295"/>
          </p:nvPr>
        </p:nvSpPr>
        <p:spPr>
          <a:xfrm>
            <a:off x="0" y="1320800"/>
            <a:ext cx="7416800" cy="53927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914400" lvl="1" indent="-457200">
              <a:lnSpc>
                <a:spcPct val="80000"/>
              </a:lnSpc>
              <a:spcBef>
                <a:spcPts val="1600"/>
              </a:spcBef>
              <a:buAutoNum type="arabicPeriod"/>
              <a:defRPr sz="2800" b="0"/>
            </a:pPr>
            <a:r>
              <a:rPr sz="2800" dirty="0" err="1"/>
              <a:t>Relatievaardigheden</a:t>
            </a:r>
            <a:endParaRPr sz="2800" dirty="0"/>
          </a:p>
          <a:p>
            <a:pPr marL="914400" lvl="1" indent="-457200">
              <a:lnSpc>
                <a:spcPct val="80000"/>
              </a:lnSpc>
              <a:spcBef>
                <a:spcPts val="1600"/>
              </a:spcBef>
              <a:buAutoNum type="arabicPeriod"/>
              <a:defRPr sz="2800" b="0"/>
            </a:pPr>
            <a:r>
              <a:rPr sz="2800" dirty="0" err="1"/>
              <a:t>Eten</a:t>
            </a:r>
            <a:endParaRPr sz="2800" dirty="0"/>
          </a:p>
          <a:p>
            <a:pPr marL="914400" lvl="1" indent="-457200">
              <a:lnSpc>
                <a:spcPct val="80000"/>
              </a:lnSpc>
              <a:spcBef>
                <a:spcPts val="1600"/>
              </a:spcBef>
              <a:buAutoNum type="arabicPeriod"/>
              <a:defRPr sz="2800" b="0"/>
            </a:pPr>
            <a:r>
              <a:rPr sz="2800" dirty="0" err="1"/>
              <a:t>Slapen</a:t>
            </a:r>
            <a:endParaRPr sz="2800" dirty="0"/>
          </a:p>
          <a:p>
            <a:pPr marL="914400" lvl="1" indent="-457200">
              <a:lnSpc>
                <a:spcPct val="80000"/>
              </a:lnSpc>
              <a:spcBef>
                <a:spcPts val="1600"/>
              </a:spcBef>
              <a:buAutoNum type="arabicPeriod"/>
              <a:defRPr sz="2800" b="0"/>
            </a:pPr>
            <a:r>
              <a:rPr sz="2800" dirty="0" err="1"/>
              <a:t>Beweging</a:t>
            </a:r>
            <a:r>
              <a:rPr sz="2800" dirty="0"/>
              <a:t> </a:t>
            </a:r>
          </a:p>
          <a:p>
            <a:pPr marL="914400" lvl="1" indent="-457200">
              <a:lnSpc>
                <a:spcPct val="80000"/>
              </a:lnSpc>
              <a:spcBef>
                <a:spcPts val="1600"/>
              </a:spcBef>
              <a:buAutoNum type="arabicPeriod"/>
              <a:defRPr sz="2800" b="0"/>
            </a:pPr>
            <a:r>
              <a:rPr sz="2800" dirty="0" err="1"/>
              <a:t>Lichamelijke</a:t>
            </a:r>
            <a:r>
              <a:rPr sz="2800" dirty="0"/>
              <a:t> </a:t>
            </a:r>
            <a:r>
              <a:rPr sz="2800" dirty="0" err="1"/>
              <a:t>gezondheid</a:t>
            </a:r>
            <a:endParaRPr sz="2800" dirty="0"/>
          </a:p>
          <a:p>
            <a:pPr marL="914400" lvl="1" indent="-457200">
              <a:lnSpc>
                <a:spcPct val="80000"/>
              </a:lnSpc>
              <a:spcBef>
                <a:spcPts val="1600"/>
              </a:spcBef>
              <a:buAutoNum type="arabicPeriod"/>
              <a:defRPr sz="2800" b="0"/>
            </a:pPr>
            <a:r>
              <a:rPr sz="2800" dirty="0" err="1"/>
              <a:t>Vermijden</a:t>
            </a:r>
            <a:r>
              <a:rPr sz="2800" dirty="0"/>
              <a:t> </a:t>
            </a:r>
            <a:r>
              <a:rPr sz="2800" dirty="0" err="1"/>
              <a:t>zelfdestructief</a:t>
            </a:r>
            <a:r>
              <a:rPr sz="2800" dirty="0"/>
              <a:t> </a:t>
            </a:r>
            <a:r>
              <a:rPr sz="2800" dirty="0" err="1"/>
              <a:t>gedrag</a:t>
            </a:r>
            <a:endParaRPr sz="2800" dirty="0"/>
          </a:p>
          <a:p>
            <a:pPr marL="914400" lvl="1" indent="-457200">
              <a:lnSpc>
                <a:spcPct val="80000"/>
              </a:lnSpc>
              <a:spcBef>
                <a:spcPts val="1600"/>
              </a:spcBef>
              <a:buAutoNum type="arabicPeriod"/>
              <a:defRPr sz="2800" b="0"/>
            </a:pPr>
            <a:r>
              <a:rPr sz="2800" dirty="0" err="1"/>
              <a:t>Vrije</a:t>
            </a:r>
            <a:r>
              <a:rPr sz="2800" dirty="0"/>
              <a:t> </a:t>
            </a:r>
            <a:r>
              <a:rPr sz="2800" dirty="0" err="1"/>
              <a:t>tijd</a:t>
            </a:r>
            <a:r>
              <a:rPr sz="2800" dirty="0"/>
              <a:t> </a:t>
            </a:r>
            <a:r>
              <a:rPr sz="2800" dirty="0" err="1"/>
              <a:t>en</a:t>
            </a:r>
            <a:r>
              <a:rPr sz="2800" dirty="0"/>
              <a:t> </a:t>
            </a:r>
            <a:r>
              <a:rPr sz="2800" dirty="0" err="1"/>
              <a:t>Dagbesteding</a:t>
            </a:r>
            <a:endParaRPr sz="2800" dirty="0"/>
          </a:p>
          <a:p>
            <a:pPr marL="914400" lvl="1" indent="-457200">
              <a:lnSpc>
                <a:spcPct val="80000"/>
              </a:lnSpc>
              <a:spcBef>
                <a:spcPts val="1600"/>
              </a:spcBef>
              <a:buAutoNum type="arabicPeriod"/>
              <a:defRPr sz="2800" b="0"/>
            </a:pPr>
            <a:r>
              <a:rPr sz="2800" dirty="0" err="1"/>
              <a:t>Werk</a:t>
            </a:r>
            <a:r>
              <a:rPr sz="2800" dirty="0"/>
              <a:t> </a:t>
            </a:r>
            <a:r>
              <a:rPr sz="2800" dirty="0" err="1"/>
              <a:t>en</a:t>
            </a:r>
            <a:r>
              <a:rPr sz="2800" dirty="0"/>
              <a:t> </a:t>
            </a:r>
            <a:r>
              <a:rPr sz="2800" dirty="0" err="1"/>
              <a:t>scholing</a:t>
            </a:r>
            <a:endParaRPr sz="2800" dirty="0"/>
          </a:p>
          <a:p>
            <a:pPr marL="914400" lvl="1" indent="-457200">
              <a:lnSpc>
                <a:spcPct val="80000"/>
              </a:lnSpc>
              <a:spcBef>
                <a:spcPts val="1600"/>
              </a:spcBef>
              <a:buAutoNum type="arabicPeriod"/>
              <a:defRPr sz="2800" b="0"/>
            </a:pPr>
            <a:r>
              <a:rPr sz="2800" dirty="0" err="1"/>
              <a:t>Financiën</a:t>
            </a:r>
            <a:r>
              <a:rPr sz="2800" dirty="0"/>
              <a:t> </a:t>
            </a:r>
            <a:r>
              <a:rPr sz="2800" dirty="0" err="1"/>
              <a:t>en</a:t>
            </a:r>
            <a:r>
              <a:rPr sz="2800" dirty="0"/>
              <a:t> </a:t>
            </a:r>
            <a:r>
              <a:rPr sz="2800" dirty="0" err="1"/>
              <a:t>Administratie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824674357"/>
      </p:ext>
    </p:extLst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0"/>
            <a:ext cx="9002549" cy="1407089"/>
          </a:xfrm>
        </p:spPr>
        <p:txBody>
          <a:bodyPr>
            <a:normAutofit/>
          </a:bodyPr>
          <a:lstStyle/>
          <a:p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sz="3600" dirty="0" smtClean="0">
                <a:solidFill>
                  <a:srgbClr val="FF0000"/>
                </a:solidFill>
              </a:rPr>
              <a:t>Stap 3: Gedragsvaardigheden Basis-VERS</a:t>
            </a:r>
            <a:endParaRPr lang="nl-NL" sz="3600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Medicatie ingenomen als voorgeschreven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Emotie Intensiteit Schaal Ingevuld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Contact gezocht met </a:t>
            </a:r>
            <a:r>
              <a:rPr lang="nl-NL" dirty="0" err="1" smtClean="0"/>
              <a:t>Steungroeplid</a:t>
            </a: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Ontspanningsoefening gedaan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027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>
                <a:solidFill>
                  <a:srgbClr val="FF0000"/>
                </a:solidFill>
              </a:rPr>
              <a:t>Stap 4: Emotiehanteringsplan</a:t>
            </a:r>
            <a:endParaRPr lang="nl-NL" sz="3600" dirty="0">
              <a:solidFill>
                <a:srgbClr val="FF0000"/>
              </a:solidFill>
            </a:endParaRPr>
          </a:p>
        </p:txBody>
      </p:sp>
      <p:pic>
        <p:nvPicPr>
          <p:cNvPr id="5" name="Afbeelding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8" b="5778"/>
          <a:stretch>
            <a:fillRect/>
          </a:stretch>
        </p:blipFill>
        <p:spPr bwMode="auto">
          <a:xfrm>
            <a:off x="370416" y="1206500"/>
            <a:ext cx="8477251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962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tructuur Sessies"/>
          <p:cNvSpPr>
            <a:spLocks noGrp="1"/>
          </p:cNvSpPr>
          <p:nvPr>
            <p:ph type="title" idx="4294967295"/>
          </p:nvPr>
        </p:nvSpPr>
        <p:spPr>
          <a:xfrm>
            <a:off x="190500" y="333375"/>
            <a:ext cx="7445375" cy="7191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dirty="0" err="1"/>
              <a:t>Structuur</a:t>
            </a:r>
            <a:r>
              <a:rPr dirty="0"/>
              <a:t> </a:t>
            </a:r>
            <a:r>
              <a:rPr dirty="0" err="1"/>
              <a:t>Sessies</a:t>
            </a:r>
            <a:endParaRPr dirty="0"/>
          </a:p>
        </p:txBody>
      </p:sp>
      <p:sp>
        <p:nvSpPr>
          <p:cNvPr id="316" name="VERS-schaal invullen…"/>
          <p:cNvSpPr>
            <a:spLocks noGrp="1"/>
          </p:cNvSpPr>
          <p:nvPr>
            <p:ph type="body" idx="4294967295"/>
          </p:nvPr>
        </p:nvSpPr>
        <p:spPr>
          <a:xfrm>
            <a:off x="190500" y="1600200"/>
            <a:ext cx="8953500" cy="40497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spcBef>
                <a:spcPts val="600"/>
              </a:spcBef>
              <a:buSzPct val="100000"/>
              <a:buAutoNum type="arabicPeriod"/>
              <a:defRPr sz="2800" b="0">
                <a:latin typeface="+mn-lt"/>
                <a:ea typeface="+mn-ea"/>
                <a:cs typeface="+mn-cs"/>
                <a:sym typeface="Arial"/>
              </a:defRPr>
            </a:pPr>
            <a:r>
              <a:rPr dirty="0" smtClean="0"/>
              <a:t>Ontspanningsoefeningen</a:t>
            </a:r>
            <a:endParaRPr dirty="0"/>
          </a:p>
          <a:p>
            <a:pPr marL="514350" indent="-514350">
              <a:spcBef>
                <a:spcPts val="600"/>
              </a:spcBef>
              <a:buSzPct val="100000"/>
              <a:buAutoNum type="arabicPeriod"/>
              <a:defRPr sz="2800" b="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Emotie Intensiteit Schaal</a:t>
            </a:r>
          </a:p>
          <a:p>
            <a:pPr marL="514350" indent="-514350">
              <a:spcBef>
                <a:spcPts val="600"/>
              </a:spcBef>
              <a:buSzPct val="100000"/>
              <a:buAutoNum type="arabicPeriod"/>
              <a:defRPr sz="2800" b="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Checklist Vaardigheden</a:t>
            </a:r>
          </a:p>
          <a:p>
            <a:pPr marL="514350" indent="-514350">
              <a:spcBef>
                <a:spcPts val="600"/>
              </a:spcBef>
              <a:buSzPct val="100000"/>
              <a:buAutoNum type="arabicPeriod"/>
              <a:defRPr sz="2800" b="0">
                <a:latin typeface="+mn-lt"/>
                <a:ea typeface="+mn-ea"/>
                <a:cs typeface="+mn-cs"/>
                <a:sym typeface="Arial"/>
              </a:defRPr>
            </a:pPr>
            <a:r>
              <a:rPr dirty="0" smtClean="0"/>
              <a:t>Huiswerkopdrachten </a:t>
            </a:r>
            <a:r>
              <a:rPr dirty="0"/>
              <a:t>vorige les</a:t>
            </a:r>
          </a:p>
          <a:p>
            <a:pPr marL="514350" indent="-514350">
              <a:spcBef>
                <a:spcPts val="600"/>
              </a:spcBef>
              <a:buSzPct val="100000"/>
              <a:buAutoNum type="arabicPeriod"/>
              <a:defRPr sz="2800" b="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Nieuwe Vaardigheid bespreken</a:t>
            </a:r>
          </a:p>
          <a:p>
            <a:pPr marL="514350" indent="-514350">
              <a:spcBef>
                <a:spcPts val="600"/>
              </a:spcBef>
              <a:buSzPct val="100000"/>
              <a:buAutoNum type="arabicPeriod"/>
              <a:defRPr sz="2800" b="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Opgeven Huiswerk</a:t>
            </a:r>
          </a:p>
        </p:txBody>
      </p:sp>
      <p:pic>
        <p:nvPicPr>
          <p:cNvPr id="317" name="ANd9GcQJZUXPpwi9wBUHpPvVCmnDK2uEnMBrl6SSclVBqTO3MmwtwnpHGcGAvzfg6g.jpeg" descr="ANd9GcQJZUXPpwi9wBUHpPvVCmnDK2uEnMBrl6SSclVBqTO3MmwtwnpHGcGAvzfg6g.jpe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3662" y="3829050"/>
            <a:ext cx="2700338" cy="30289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21903733"/>
      </p:ext>
    </p:extLst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De Emotie Intensiteits Schaal  E.I.S.            het ‘Pannetjes-model’ als rode draad van de VERS  met de Checklist Vaardigheden"/>
          <p:cNvSpPr>
            <a:spLocks noGrp="1"/>
          </p:cNvSpPr>
          <p:nvPr>
            <p:ph type="title" idx="4294967295"/>
          </p:nvPr>
        </p:nvSpPr>
        <p:spPr>
          <a:xfrm>
            <a:off x="400050" y="1063943"/>
            <a:ext cx="8229600" cy="525621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 sz="3600"/>
            </a:pPr>
            <a:r>
              <a:rPr dirty="0"/>
              <a:t>De Emotie Intensiteits Schaal </a:t>
            </a:r>
            <a:br>
              <a:rPr dirty="0"/>
            </a:br>
            <a:r>
              <a:rPr dirty="0"/>
              <a:t>E.I.S.</a:t>
            </a:r>
            <a:r>
              <a:rPr sz="4200" dirty="0"/>
              <a:t> </a:t>
            </a:r>
            <a:r>
              <a:rPr lang="mr-IN" sz="4200" dirty="0" smtClean="0"/>
              <a:t>–</a:t>
            </a:r>
            <a:r>
              <a:rPr lang="nl-NL" sz="4200" dirty="0" smtClean="0"/>
              <a:t> Basis-VERS</a:t>
            </a:r>
            <a:r>
              <a:rPr sz="4200" dirty="0" smtClean="0"/>
              <a:t>         </a:t>
            </a:r>
            <a:r>
              <a:rPr sz="4200" dirty="0"/>
              <a:t/>
            </a:r>
            <a:br>
              <a:rPr sz="4200" dirty="0"/>
            </a:br>
            <a:r>
              <a:rPr sz="4200" dirty="0"/>
              <a:t/>
            </a:r>
            <a:br>
              <a:rPr sz="4200" dirty="0"/>
            </a:br>
            <a:r>
              <a:rPr sz="4200" dirty="0"/>
              <a:t>het ‘Pannetjes-model’</a:t>
            </a:r>
            <a:br>
              <a:rPr sz="4200" dirty="0"/>
            </a:br>
            <a:r>
              <a:rPr sz="3200" dirty="0"/>
              <a:t>als rode draad van de VERS</a:t>
            </a:r>
            <a:br>
              <a:rPr sz="3200" dirty="0"/>
            </a:br>
            <a:r>
              <a:rPr sz="3200" dirty="0"/>
              <a:t/>
            </a:r>
            <a:br>
              <a:rPr sz="3200" dirty="0"/>
            </a:br>
            <a:r>
              <a:rPr sz="3200" dirty="0"/>
              <a:t>met de Checklist </a:t>
            </a:r>
            <a:r>
              <a:rPr sz="3200" dirty="0" smtClean="0"/>
              <a:t>Vaardigheden</a:t>
            </a:r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3200" dirty="0"/>
              <a:t/>
            </a:r>
            <a:br>
              <a:rPr lang="nl-NL" sz="3200" dirty="0"/>
            </a:b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411921751"/>
      </p:ext>
    </p:extLst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197</Words>
  <Application>Microsoft Macintosh PowerPoint</Application>
  <PresentationFormat>Diavoorstelling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Office-thema</vt:lpstr>
      <vt:lpstr>Basis-VERS </vt:lpstr>
      <vt:lpstr>Website Basis VERS</vt:lpstr>
      <vt:lpstr>Stap 1: Besef van Kwetsbaarheid</vt:lpstr>
      <vt:lpstr>Stap 2: 5 Emotieregulatie vaardigheden</vt:lpstr>
      <vt:lpstr>Stap 3: 9 Gedragsvaardigheden VERS I</vt:lpstr>
      <vt:lpstr> Stap 3: Gedragsvaardigheden Basis-VERS</vt:lpstr>
      <vt:lpstr>Stap 4: Emotiehanteringsplan</vt:lpstr>
      <vt:lpstr>Structuur Sessies</vt:lpstr>
      <vt:lpstr>De Emotie Intensiteits Schaal  E.I.S. – Basis-VERS           het ‘Pannetjes-model’ als rode draad van de VERS  met de Checklist Vaardigheden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Basis-VERS </dc:title>
  <dc:creator>Horusta Freije</dc:creator>
  <cp:lastModifiedBy>Horusta Freije</cp:lastModifiedBy>
  <cp:revision>4</cp:revision>
  <dcterms:created xsi:type="dcterms:W3CDTF">2022-04-06T20:53:53Z</dcterms:created>
  <dcterms:modified xsi:type="dcterms:W3CDTF">2022-08-30T15:33:11Z</dcterms:modified>
</cp:coreProperties>
</file>